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8"/>
  </p:notesMasterIdLst>
  <p:handoutMasterIdLst>
    <p:handoutMasterId r:id="rId9"/>
  </p:handoutMasterIdLst>
  <p:sldIdLst>
    <p:sldId id="348" r:id="rId5"/>
    <p:sldId id="349" r:id="rId6"/>
    <p:sldId id="335" r:id="rId7"/>
  </p:sldIdLst>
  <p:sldSz cx="9144000" cy="5143500" type="screen16x9"/>
  <p:notesSz cx="6670675" cy="9875838"/>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7297" autoAdjust="0"/>
  </p:normalViewPr>
  <p:slideViewPr>
    <p:cSldViewPr snapToGrid="0" snapToObjects="1" showGuides="1">
      <p:cViewPr varScale="1">
        <p:scale>
          <a:sx n="91" d="100"/>
          <a:sy n="91" d="100"/>
        </p:scale>
        <p:origin x="726" y="78"/>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10/30/2017</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10/30/2017</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048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03477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E36BBE3-749A-4C84-BEB6-C1D3164D6E8A}"/>
              </a:ext>
            </a:extLst>
          </p:cNvPr>
          <p:cNvGraphicFramePr>
            <a:graphicFrameLocks noChangeAspect="1"/>
          </p:cNvGraphicFramePr>
          <p:nvPr userDrawn="1">
            <p:custDataLst>
              <p:tags r:id="rId2"/>
            </p:custDataLst>
            <p:extLst>
              <p:ext uri="{D42A27DB-BD31-4B8C-83A1-F6EECF244321}">
                <p14:modId xmlns:p14="http://schemas.microsoft.com/office/powerpoint/2010/main" val="2743898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6"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8232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image" Target="../media/image1.jp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image" Target="../media/image24.emf"/><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oleObject" Target="../embeddings/oleObject1.bin"/><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tags" Target="../tags/tag2.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D39055-D677-4095-BA23-3BD1F9D91C72}"/>
              </a:ext>
            </a:extLst>
          </p:cNvPr>
          <p:cNvGraphicFramePr>
            <a:graphicFrameLocks noChangeAspect="1"/>
          </p:cNvGraphicFramePr>
          <p:nvPr userDrawn="1">
            <p:custDataLst>
              <p:tags r:id="rId31"/>
            </p:custDataLst>
            <p:extLst>
              <p:ext uri="{D42A27DB-BD31-4B8C-83A1-F6EECF244321}">
                <p14:modId xmlns:p14="http://schemas.microsoft.com/office/powerpoint/2010/main" val="3233850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think-cell Slide" r:id="rId32" imgW="470" imgH="469" progId="TCLayout.ActiveDocument.1">
                  <p:embed/>
                </p:oleObj>
              </mc:Choice>
              <mc:Fallback>
                <p:oleObj name="think-cell Slide" r:id="rId32" imgW="470" imgH="469" progId="TCLayout.ActiveDocument.1">
                  <p:embed/>
                  <p:pic>
                    <p:nvPicPr>
                      <p:cNvPr id="0" name=""/>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829" r:id="rId2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1" y="1081682"/>
            <a:ext cx="9022592" cy="504000"/>
          </a:xfrm>
        </p:spPr>
        <p:txBody>
          <a:bodyPr/>
          <a:lstStyle/>
          <a:p>
            <a:r>
              <a:rPr lang="en-US" dirty="0"/>
              <a:t>Pediatric Asthma Forum: </a:t>
            </a:r>
            <a:br>
              <a:rPr lang="en-US" dirty="0"/>
            </a:br>
            <a:r>
              <a:rPr lang="en-US" dirty="0">
                <a:solidFill>
                  <a:schemeClr val="accent5">
                    <a:lumMod val="50000"/>
                  </a:schemeClr>
                </a:solidFill>
              </a:rPr>
              <a:t>The role of Nebulized ICS in pediatric asthma</a:t>
            </a:r>
          </a:p>
        </p:txBody>
      </p:sp>
      <p:sp>
        <p:nvSpPr>
          <p:cNvPr id="6" name="Text Placeholder 5"/>
          <p:cNvSpPr>
            <a:spLocks noGrp="1"/>
          </p:cNvSpPr>
          <p:nvPr>
            <p:ph type="body" sz="quarter" idx="15"/>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a:t>28</a:t>
            </a:r>
            <a:r>
              <a:rPr lang="en-US" baseline="30000" dirty="0"/>
              <a:t>th</a:t>
            </a:r>
            <a:r>
              <a:rPr lang="en-US" dirty="0"/>
              <a:t> November 2017</a:t>
            </a:r>
          </a:p>
        </p:txBody>
      </p:sp>
      <p:pic>
        <p:nvPicPr>
          <p:cNvPr id="9" name="Picture 8">
            <a:extLst>
              <a:ext uri="{FF2B5EF4-FFF2-40B4-BE49-F238E27FC236}">
                <a16:creationId xmlns:a16="http://schemas.microsoft.com/office/drawing/2014/main" id="{7079DBE4-CED9-4F83-B1A2-98B6F46E19F4}"/>
              </a:ext>
            </a:extLst>
          </p:cNvPr>
          <p:cNvPicPr>
            <a:picLocks noChangeAspect="1"/>
          </p:cNvPicPr>
          <p:nvPr/>
        </p:nvPicPr>
        <p:blipFill>
          <a:blip r:embed="rId2"/>
          <a:stretch>
            <a:fillRect/>
          </a:stretch>
        </p:blipFill>
        <p:spPr>
          <a:xfrm>
            <a:off x="7842809" y="93642"/>
            <a:ext cx="1221230" cy="1278902"/>
          </a:xfrm>
          <a:prstGeom prst="rect">
            <a:avLst/>
          </a:prstGeom>
        </p:spPr>
      </p:pic>
      <p:pic>
        <p:nvPicPr>
          <p:cNvPr id="10" name="Picture 9">
            <a:extLst>
              <a:ext uri="{FF2B5EF4-FFF2-40B4-BE49-F238E27FC236}">
                <a16:creationId xmlns:a16="http://schemas.microsoft.com/office/drawing/2014/main" id="{803DCB67-97CD-403B-9907-DB88EF17F1EF}"/>
              </a:ext>
            </a:extLst>
          </p:cNvPr>
          <p:cNvPicPr>
            <a:picLocks noChangeAspect="1"/>
          </p:cNvPicPr>
          <p:nvPr/>
        </p:nvPicPr>
        <p:blipFill>
          <a:blip r:embed="rId3"/>
          <a:stretch>
            <a:fillRect/>
          </a:stretch>
        </p:blipFill>
        <p:spPr>
          <a:xfrm>
            <a:off x="6544909" y="122688"/>
            <a:ext cx="1297900" cy="1201178"/>
          </a:xfrm>
          <a:prstGeom prst="rect">
            <a:avLst/>
          </a:prstGeom>
        </p:spPr>
      </p:pic>
      <p:sp>
        <p:nvSpPr>
          <p:cNvPr id="13" name="Text Placeholder 2">
            <a:extLst>
              <a:ext uri="{FF2B5EF4-FFF2-40B4-BE49-F238E27FC236}">
                <a16:creationId xmlns:a16="http://schemas.microsoft.com/office/drawing/2014/main" id="{358F518B-9C7A-4888-A6C0-23D5D857EF9F}"/>
              </a:ext>
            </a:extLst>
          </p:cNvPr>
          <p:cNvSpPr>
            <a:spLocks noGrp="1"/>
          </p:cNvSpPr>
          <p:nvPr>
            <p:ph type="body" sz="quarter" idx="11"/>
          </p:nvPr>
        </p:nvSpPr>
        <p:spPr>
          <a:xfrm>
            <a:off x="215999" y="2401650"/>
            <a:ext cx="6480000" cy="190800"/>
          </a:xfrm>
        </p:spPr>
        <p:txBody>
          <a:bodyPr/>
          <a:lstStyle/>
          <a:p>
            <a:r>
              <a:rPr lang="en-US" dirty="0"/>
              <a:t>So Sofitel Hotel</a:t>
            </a:r>
          </a:p>
        </p:txBody>
      </p:sp>
      <p:sp>
        <p:nvSpPr>
          <p:cNvPr id="14" name="Text Placeholder 3">
            <a:extLst>
              <a:ext uri="{FF2B5EF4-FFF2-40B4-BE49-F238E27FC236}">
                <a16:creationId xmlns:a16="http://schemas.microsoft.com/office/drawing/2014/main" id="{B241F290-FFD5-4996-91FA-583C59AAA9B7}"/>
              </a:ext>
            </a:extLst>
          </p:cNvPr>
          <p:cNvSpPr>
            <a:spLocks noGrp="1"/>
          </p:cNvSpPr>
          <p:nvPr>
            <p:ph type="body" sz="quarter" idx="12"/>
          </p:nvPr>
        </p:nvSpPr>
        <p:spPr>
          <a:xfrm>
            <a:off x="215999" y="2607900"/>
            <a:ext cx="6480000" cy="190800"/>
          </a:xfrm>
        </p:spPr>
        <p:txBody>
          <a:bodyPr/>
          <a:lstStyle/>
          <a:p>
            <a:r>
              <a:rPr lang="en-US" dirty="0"/>
              <a:t>16.00 – 19.00   Ballroom1, 8th Floor</a:t>
            </a:r>
          </a:p>
        </p:txBody>
      </p:sp>
    </p:spTree>
    <p:extLst>
      <p:ext uri="{BB962C8B-B14F-4D97-AF65-F5344CB8AC3E}">
        <p14:creationId xmlns:p14="http://schemas.microsoft.com/office/powerpoint/2010/main" val="234285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ED1C60-F8AC-4393-830C-C416B8A05AD5}"/>
              </a:ext>
            </a:extLst>
          </p:cNvPr>
          <p:cNvSpPr>
            <a:spLocks noGrp="1"/>
          </p:cNvSpPr>
          <p:nvPr>
            <p:ph type="title"/>
          </p:nvPr>
        </p:nvSpPr>
        <p:spPr/>
        <p:txBody>
          <a:bodyPr/>
          <a:lstStyle/>
          <a:p>
            <a:r>
              <a:rPr lang="en-US" dirty="0"/>
              <a:t>Agenda  28</a:t>
            </a:r>
            <a:r>
              <a:rPr lang="en-US" baseline="30000" dirty="0"/>
              <a:t>th</a:t>
            </a:r>
            <a:r>
              <a:rPr lang="en-US" dirty="0"/>
              <a:t> November 2017</a:t>
            </a:r>
            <a:br>
              <a:rPr lang="en-US" dirty="0"/>
            </a:br>
            <a:endParaRPr lang="th-TH" dirty="0"/>
          </a:p>
        </p:txBody>
      </p:sp>
      <p:graphicFrame>
        <p:nvGraphicFramePr>
          <p:cNvPr id="8" name="Table 7">
            <a:extLst>
              <a:ext uri="{FF2B5EF4-FFF2-40B4-BE49-F238E27FC236}">
                <a16:creationId xmlns:a16="http://schemas.microsoft.com/office/drawing/2014/main" id="{B3FB428D-8611-4B77-86D9-DBD97E25FC27}"/>
              </a:ext>
            </a:extLst>
          </p:cNvPr>
          <p:cNvGraphicFramePr>
            <a:graphicFrameLocks noGrp="1"/>
          </p:cNvGraphicFramePr>
          <p:nvPr>
            <p:extLst>
              <p:ext uri="{D42A27DB-BD31-4B8C-83A1-F6EECF244321}">
                <p14:modId xmlns:p14="http://schemas.microsoft.com/office/powerpoint/2010/main" val="3901527347"/>
              </p:ext>
            </p:extLst>
          </p:nvPr>
        </p:nvGraphicFramePr>
        <p:xfrm>
          <a:off x="276776" y="648000"/>
          <a:ext cx="8686222" cy="3947160"/>
        </p:xfrm>
        <a:graphic>
          <a:graphicData uri="http://schemas.openxmlformats.org/drawingml/2006/table">
            <a:tbl>
              <a:tblPr firstRow="1" bandRow="1">
                <a:tableStyleId>{5C22544A-7EE6-4342-B048-85BDC9FD1C3A}</a:tableStyleId>
              </a:tblPr>
              <a:tblGrid>
                <a:gridCol w="1286938">
                  <a:extLst>
                    <a:ext uri="{9D8B030D-6E8A-4147-A177-3AD203B41FA5}">
                      <a16:colId xmlns:a16="http://schemas.microsoft.com/office/drawing/2014/main" val="1151445356"/>
                    </a:ext>
                  </a:extLst>
                </a:gridCol>
                <a:gridCol w="3741683">
                  <a:extLst>
                    <a:ext uri="{9D8B030D-6E8A-4147-A177-3AD203B41FA5}">
                      <a16:colId xmlns:a16="http://schemas.microsoft.com/office/drawing/2014/main" val="911085941"/>
                    </a:ext>
                  </a:extLst>
                </a:gridCol>
                <a:gridCol w="3657601">
                  <a:extLst>
                    <a:ext uri="{9D8B030D-6E8A-4147-A177-3AD203B41FA5}">
                      <a16:colId xmlns:a16="http://schemas.microsoft.com/office/drawing/2014/main" val="2139257128"/>
                    </a:ext>
                  </a:extLst>
                </a:gridCol>
              </a:tblGrid>
              <a:tr h="370840">
                <a:tc>
                  <a:txBody>
                    <a:bodyPr/>
                    <a:lstStyle/>
                    <a:p>
                      <a:r>
                        <a:rPr lang="en-US" sz="1200" dirty="0"/>
                        <a:t>Time</a:t>
                      </a:r>
                      <a:endParaRPr lang="th-TH" sz="1200" dirty="0"/>
                    </a:p>
                  </a:txBody>
                  <a:tcPr/>
                </a:tc>
                <a:tc>
                  <a:txBody>
                    <a:bodyPr/>
                    <a:lstStyle/>
                    <a:p>
                      <a:r>
                        <a:rPr lang="en-US" sz="1200" dirty="0"/>
                        <a:t>Topic</a:t>
                      </a:r>
                      <a:endParaRPr lang="th-TH" sz="1200" dirty="0"/>
                    </a:p>
                  </a:txBody>
                  <a:tcPr/>
                </a:tc>
                <a:tc>
                  <a:txBody>
                    <a:bodyPr/>
                    <a:lstStyle/>
                    <a:p>
                      <a:r>
                        <a:rPr lang="en-US" sz="1200" dirty="0"/>
                        <a:t>Speaker</a:t>
                      </a:r>
                      <a:endParaRPr lang="th-TH" sz="1200" dirty="0"/>
                    </a:p>
                  </a:txBody>
                  <a:tcPr/>
                </a:tc>
                <a:extLst>
                  <a:ext uri="{0D108BD9-81ED-4DB2-BD59-A6C34878D82A}">
                    <a16:rowId xmlns:a16="http://schemas.microsoft.com/office/drawing/2014/main" val="3681792186"/>
                  </a:ext>
                </a:extLst>
              </a:tr>
              <a:tr h="370840">
                <a:tc>
                  <a:txBody>
                    <a:bodyPr/>
                    <a:lstStyle/>
                    <a:p>
                      <a:r>
                        <a:rPr lang="en-US" sz="1200" dirty="0"/>
                        <a:t>16.30 – 17.00 </a:t>
                      </a:r>
                      <a:endParaRPr lang="th-TH" sz="1200" dirty="0"/>
                    </a:p>
                  </a:txBody>
                  <a:tcPr/>
                </a:tc>
                <a:tc>
                  <a:txBody>
                    <a:bodyPr/>
                    <a:lstStyle/>
                    <a:p>
                      <a:r>
                        <a:rPr lang="en-US" sz="1200" dirty="0"/>
                        <a:t>Registration</a:t>
                      </a:r>
                      <a:endParaRPr lang="th-TH" sz="1200" dirty="0"/>
                    </a:p>
                  </a:txBody>
                  <a:tcPr/>
                </a:tc>
                <a:tc>
                  <a:txBody>
                    <a:bodyPr/>
                    <a:lstStyle/>
                    <a:p>
                      <a:pPr marL="0" marR="0" lvl="0" indent="0" algn="l" defTabSz="685783" rtl="0" eaLnBrk="1" fontAlgn="base" latinLnBrk="0" hangingPunct="1">
                        <a:lnSpc>
                          <a:spcPct val="150000"/>
                        </a:lnSpc>
                        <a:spcBef>
                          <a:spcPct val="0"/>
                        </a:spcBef>
                        <a:spcAft>
                          <a:spcPct val="0"/>
                        </a:spcAft>
                        <a:buClrTx/>
                        <a:buSzTx/>
                        <a:buFontTx/>
                        <a:buNone/>
                        <a:tabLst/>
                        <a:defRPr/>
                      </a:pPr>
                      <a:endParaRPr lang="th-TH" sz="1200" dirty="0"/>
                    </a:p>
                  </a:txBody>
                  <a:tcPr/>
                </a:tc>
                <a:extLst>
                  <a:ext uri="{0D108BD9-81ED-4DB2-BD59-A6C34878D82A}">
                    <a16:rowId xmlns:a16="http://schemas.microsoft.com/office/drawing/2014/main" val="2298043057"/>
                  </a:ext>
                </a:extLst>
              </a:tr>
              <a:tr h="370840">
                <a:tc>
                  <a:txBody>
                    <a:bodyPr/>
                    <a:lstStyle/>
                    <a:p>
                      <a:r>
                        <a:rPr lang="en-US" sz="1200" dirty="0"/>
                        <a:t>17.00 – 17.15</a:t>
                      </a:r>
                      <a:endParaRPr lang="th-TH"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Pediatric asthma Thai Guideline for maintenance therapy (15mins)</a:t>
                      </a:r>
                    </a:p>
                  </a:txBody>
                  <a:tcPr/>
                </a:tc>
                <a:tc>
                  <a:txBody>
                    <a:bodyPr/>
                    <a:lstStyle/>
                    <a:p>
                      <a:pPr defTabSz="685783" fontAlgn="base">
                        <a:lnSpc>
                          <a:spcPct val="150000"/>
                        </a:lnSpc>
                        <a:spcBef>
                          <a:spcPct val="0"/>
                        </a:spcBef>
                        <a:spcAft>
                          <a:spcPct val="0"/>
                        </a:spcAft>
                      </a:pPr>
                      <a:r>
                        <a:rPr lang="en-US" sz="1200" kern="1200" dirty="0">
                          <a:solidFill>
                            <a:schemeClr val="dk1"/>
                          </a:solidFill>
                          <a:latin typeface="+mn-lt"/>
                          <a:ea typeface="+mn-ea"/>
                          <a:cs typeface="+mn-cs"/>
                        </a:rPr>
                        <a:t>Prof. </a:t>
                      </a:r>
                      <a:r>
                        <a:rPr lang="en-US" sz="1200" kern="1200" dirty="0" err="1">
                          <a:solidFill>
                            <a:schemeClr val="dk1"/>
                          </a:solidFill>
                          <a:latin typeface="+mn-lt"/>
                          <a:ea typeface="+mn-ea"/>
                          <a:cs typeface="+mn-cs"/>
                        </a:rPr>
                        <a:t>Chalerat</a:t>
                      </a:r>
                      <a:r>
                        <a:rPr lang="en-US" sz="1200" kern="1200" dirty="0">
                          <a:solidFill>
                            <a:schemeClr val="dk1"/>
                          </a:solidFill>
                          <a:latin typeface="+mn-lt"/>
                          <a:ea typeface="+mn-ea"/>
                          <a:cs typeface="+mn-cs"/>
                        </a:rPr>
                        <a:t> </a:t>
                      </a:r>
                      <a:r>
                        <a:rPr lang="en-US" sz="1200" kern="1200" dirty="0" err="1">
                          <a:solidFill>
                            <a:schemeClr val="dk1"/>
                          </a:solidFill>
                          <a:latin typeface="+mn-lt"/>
                          <a:ea typeface="+mn-ea"/>
                          <a:cs typeface="+mn-cs"/>
                        </a:rPr>
                        <a:t>Direkwattanachai</a:t>
                      </a:r>
                      <a:r>
                        <a:rPr lang="en-US" sz="1200" kern="1200" dirty="0">
                          <a:solidFill>
                            <a:schemeClr val="dk1"/>
                          </a:solidFill>
                          <a:latin typeface="+mn-lt"/>
                          <a:ea typeface="+mn-ea"/>
                          <a:cs typeface="+mn-cs"/>
                        </a:rPr>
                        <a:t>, MD</a:t>
                      </a:r>
                    </a:p>
                    <a:p>
                      <a:pPr defTabSz="685783" fontAlgn="base">
                        <a:lnSpc>
                          <a:spcPct val="150000"/>
                        </a:lnSpc>
                        <a:spcBef>
                          <a:spcPct val="0"/>
                        </a:spcBef>
                        <a:spcAft>
                          <a:spcPct val="0"/>
                        </a:spcAft>
                      </a:pPr>
                      <a:r>
                        <a:rPr lang="en-US" sz="1200" kern="1200" dirty="0">
                          <a:solidFill>
                            <a:schemeClr val="dk1"/>
                          </a:solidFill>
                          <a:latin typeface="+mn-lt"/>
                          <a:ea typeface="+mn-ea"/>
                          <a:cs typeface="+mn-cs"/>
                        </a:rPr>
                        <a:t> The president of AAIAT</a:t>
                      </a:r>
                      <a:endParaRPr lang="en-US" altLang="zh-CN" sz="1200" kern="1200" dirty="0">
                        <a:solidFill>
                          <a:schemeClr val="dk1"/>
                        </a:solidFill>
                        <a:latin typeface="+mn-lt"/>
                        <a:ea typeface="+mn-ea"/>
                        <a:cs typeface="+mn-cs"/>
                      </a:endParaRPr>
                    </a:p>
                  </a:txBody>
                  <a:tcPr/>
                </a:tc>
                <a:extLst>
                  <a:ext uri="{0D108BD9-81ED-4DB2-BD59-A6C34878D82A}">
                    <a16:rowId xmlns:a16="http://schemas.microsoft.com/office/drawing/2014/main" val="1683611793"/>
                  </a:ext>
                </a:extLst>
              </a:tr>
              <a:tr h="370840">
                <a:tc>
                  <a:txBody>
                    <a:bodyPr/>
                    <a:lstStyle/>
                    <a:p>
                      <a:r>
                        <a:rPr lang="en-US" sz="1200" dirty="0"/>
                        <a:t>17.15 – 17.30</a:t>
                      </a:r>
                      <a:endParaRPr lang="th-TH" sz="1200" dirty="0"/>
                    </a:p>
                  </a:txBody>
                  <a:tcPr/>
                </a:tc>
                <a:tc>
                  <a:txBody>
                    <a:bodyPr/>
                    <a:lstStyle/>
                    <a:p>
                      <a:r>
                        <a:rPr lang="en-US" sz="1200" kern="1200" dirty="0">
                          <a:solidFill>
                            <a:schemeClr val="dk1"/>
                          </a:solidFill>
                          <a:latin typeface="+mn-lt"/>
                          <a:ea typeface="+mn-ea"/>
                          <a:cs typeface="+mn-cs"/>
                        </a:rPr>
                        <a:t> Pediatric asthma Thai Guideline for acute exacerbation treatment (15mins)</a:t>
                      </a:r>
                      <a:endParaRPr lang="th-TH" sz="1200" kern="1200" dirty="0">
                        <a:solidFill>
                          <a:schemeClr val="dk1"/>
                        </a:solidFill>
                        <a:latin typeface="+mn-lt"/>
                        <a:ea typeface="+mn-ea"/>
                        <a:cs typeface="+mn-cs"/>
                      </a:endParaRPr>
                    </a:p>
                  </a:txBody>
                  <a:tcPr/>
                </a:tc>
                <a:tc>
                  <a:txBody>
                    <a:bodyPr/>
                    <a:lstStyle/>
                    <a:p>
                      <a:pPr defTabSz="685783" fontAlgn="base">
                        <a:lnSpc>
                          <a:spcPct val="150000"/>
                        </a:lnSpc>
                        <a:spcBef>
                          <a:spcPct val="0"/>
                        </a:spcBef>
                        <a:spcAft>
                          <a:spcPct val="0"/>
                        </a:spcAft>
                      </a:pPr>
                      <a:r>
                        <a:rPr lang="en-US" sz="1200" kern="1200" dirty="0">
                          <a:solidFill>
                            <a:schemeClr val="dk1"/>
                          </a:solidFill>
                          <a:latin typeface="+mn-lt"/>
                          <a:ea typeface="+mn-ea"/>
                          <a:cs typeface="+mn-cs"/>
                        </a:rPr>
                        <a:t>Assoc. Prof. </a:t>
                      </a:r>
                      <a:r>
                        <a:rPr lang="en-US" sz="1200" kern="1200" dirty="0" err="1">
                          <a:solidFill>
                            <a:schemeClr val="dk1"/>
                          </a:solidFill>
                          <a:latin typeface="+mn-lt"/>
                          <a:ea typeface="+mn-ea"/>
                          <a:cs typeface="+mn-cs"/>
                        </a:rPr>
                        <a:t>Sorasak</a:t>
                      </a:r>
                      <a:r>
                        <a:rPr lang="en-US" sz="1200" kern="1200" dirty="0">
                          <a:solidFill>
                            <a:schemeClr val="dk1"/>
                          </a:solidFill>
                          <a:latin typeface="+mn-lt"/>
                          <a:ea typeface="+mn-ea"/>
                          <a:cs typeface="+mn-cs"/>
                        </a:rPr>
                        <a:t> </a:t>
                      </a:r>
                      <a:r>
                        <a:rPr lang="en-US" sz="1200" kern="1200" dirty="0" err="1">
                          <a:solidFill>
                            <a:schemeClr val="dk1"/>
                          </a:solidFill>
                          <a:latin typeface="+mn-lt"/>
                          <a:ea typeface="+mn-ea"/>
                          <a:cs typeface="+mn-cs"/>
                        </a:rPr>
                        <a:t>Lochindarat</a:t>
                      </a:r>
                      <a:r>
                        <a:rPr lang="en-US" sz="1200" kern="1200" dirty="0">
                          <a:solidFill>
                            <a:schemeClr val="dk1"/>
                          </a:solidFill>
                          <a:latin typeface="+mn-lt"/>
                          <a:ea typeface="+mn-ea"/>
                          <a:cs typeface="+mn-cs"/>
                        </a:rPr>
                        <a:t>, MD</a:t>
                      </a:r>
                    </a:p>
                    <a:p>
                      <a:pPr defTabSz="685783" fontAlgn="base">
                        <a:lnSpc>
                          <a:spcPct val="150000"/>
                        </a:lnSpc>
                        <a:spcBef>
                          <a:spcPct val="0"/>
                        </a:spcBef>
                        <a:spcAft>
                          <a:spcPct val="0"/>
                        </a:spcAft>
                      </a:pPr>
                      <a:r>
                        <a:rPr lang="en-US" sz="1200" kern="1200" dirty="0">
                          <a:solidFill>
                            <a:schemeClr val="dk1"/>
                          </a:solidFill>
                          <a:latin typeface="+mn-lt"/>
                          <a:ea typeface="+mn-ea"/>
                          <a:cs typeface="+mn-cs"/>
                        </a:rPr>
                        <a:t>The president of</a:t>
                      </a:r>
                      <a:r>
                        <a:rPr lang="th-TH" sz="1200" kern="1200" dirty="0">
                          <a:solidFill>
                            <a:schemeClr val="dk1"/>
                          </a:solidFill>
                          <a:latin typeface="+mn-lt"/>
                          <a:ea typeface="+mn-ea"/>
                          <a:cs typeface="+mn-cs"/>
                        </a:rPr>
                        <a:t> </a:t>
                      </a:r>
                      <a:r>
                        <a:rPr lang="en-US" sz="1200" kern="1200" dirty="0">
                          <a:solidFill>
                            <a:schemeClr val="dk1"/>
                          </a:solidFill>
                          <a:latin typeface="+mn-lt"/>
                          <a:ea typeface="+mn-ea"/>
                          <a:cs typeface="+mn-cs"/>
                        </a:rPr>
                        <a:t>PRCA</a:t>
                      </a:r>
                      <a:endParaRPr lang="en-US" altLang="zh-CN" sz="1200" kern="1200" dirty="0">
                        <a:solidFill>
                          <a:schemeClr val="dk1"/>
                        </a:solidFill>
                        <a:latin typeface="+mn-lt"/>
                        <a:ea typeface="+mn-ea"/>
                        <a:cs typeface="+mn-cs"/>
                      </a:endParaRPr>
                    </a:p>
                  </a:txBody>
                  <a:tcPr/>
                </a:tc>
                <a:extLst>
                  <a:ext uri="{0D108BD9-81ED-4DB2-BD59-A6C34878D82A}">
                    <a16:rowId xmlns:a16="http://schemas.microsoft.com/office/drawing/2014/main" val="962224901"/>
                  </a:ext>
                </a:extLst>
              </a:tr>
              <a:tr h="370840">
                <a:tc>
                  <a:txBody>
                    <a:bodyPr/>
                    <a:lstStyle/>
                    <a:p>
                      <a:r>
                        <a:rPr lang="en-US" sz="1200" dirty="0"/>
                        <a:t>17.30 – 17.50</a:t>
                      </a:r>
                      <a:endParaRPr lang="th-TH" sz="1200" dirty="0"/>
                    </a:p>
                  </a:txBody>
                  <a:tcPr/>
                </a:tc>
                <a:tc>
                  <a:txBody>
                    <a:bodyPr/>
                    <a:lstStyle/>
                    <a:p>
                      <a:r>
                        <a:rPr lang="en-US" sz="1200" kern="1200" dirty="0">
                          <a:solidFill>
                            <a:schemeClr val="dk1"/>
                          </a:solidFill>
                          <a:latin typeface="+mn-lt"/>
                          <a:ea typeface="+mn-ea"/>
                          <a:cs typeface="+mn-cs"/>
                        </a:rPr>
                        <a:t>Chinese asthma Guideline for children, clinical support and Practice of Nebulization treatment in China (20 mins)</a:t>
                      </a:r>
                      <a:endParaRPr lang="th-TH" sz="1200" kern="1200" dirty="0">
                        <a:solidFill>
                          <a:schemeClr val="dk1"/>
                        </a:solidFill>
                        <a:latin typeface="+mn-lt"/>
                        <a:ea typeface="+mn-ea"/>
                        <a:cs typeface="+mn-cs"/>
                      </a:endParaRPr>
                    </a:p>
                  </a:txBody>
                  <a:tcPr/>
                </a:tc>
                <a:tc>
                  <a:txBody>
                    <a:bodyPr/>
                    <a:lstStyle/>
                    <a:p>
                      <a:pPr defTabSz="685783" fontAlgn="base">
                        <a:lnSpc>
                          <a:spcPct val="150000"/>
                        </a:lnSpc>
                        <a:spcBef>
                          <a:spcPct val="0"/>
                        </a:spcBef>
                        <a:spcAft>
                          <a:spcPct val="0"/>
                        </a:spcAft>
                      </a:pPr>
                      <a:r>
                        <a:rPr lang="en-US" altLang="zh-CN" sz="1200" kern="1200" dirty="0">
                          <a:solidFill>
                            <a:schemeClr val="dk1"/>
                          </a:solidFill>
                          <a:latin typeface="+mn-lt"/>
                          <a:ea typeface="+mn-ea"/>
                          <a:cs typeface="+mn-cs"/>
                        </a:rPr>
                        <a:t>Prof. Hong </a:t>
                      </a:r>
                      <a:r>
                        <a:rPr lang="en-US" altLang="zh-CN" sz="1200" kern="1200" dirty="0" err="1">
                          <a:solidFill>
                            <a:schemeClr val="dk1"/>
                          </a:solidFill>
                          <a:latin typeface="+mn-lt"/>
                          <a:ea typeface="+mn-ea"/>
                          <a:cs typeface="+mn-cs"/>
                        </a:rPr>
                        <a:t>Jianguo</a:t>
                      </a:r>
                      <a:r>
                        <a:rPr lang="en-US" altLang="zh-CN" sz="1200" kern="1200" dirty="0">
                          <a:solidFill>
                            <a:schemeClr val="dk1"/>
                          </a:solidFill>
                          <a:latin typeface="+mn-lt"/>
                          <a:ea typeface="+mn-ea"/>
                          <a:cs typeface="+mn-cs"/>
                        </a:rPr>
                        <a:t>, MD</a:t>
                      </a:r>
                    </a:p>
                    <a:p>
                      <a:pPr marL="0" marR="0" lvl="0" indent="0" algn="l" defTabSz="685783" rtl="0" eaLnBrk="1" fontAlgn="base" latinLnBrk="0" hangingPunct="1">
                        <a:lnSpc>
                          <a:spcPct val="150000"/>
                        </a:lnSpc>
                        <a:spcBef>
                          <a:spcPct val="0"/>
                        </a:spcBef>
                        <a:spcAft>
                          <a:spcPct val="0"/>
                        </a:spcAft>
                        <a:buClrTx/>
                        <a:buSzTx/>
                        <a:buFontTx/>
                        <a:buNone/>
                        <a:tabLst/>
                        <a:defRPr/>
                      </a:pPr>
                      <a:r>
                        <a:rPr lang="en-US" altLang="zh-CN" sz="1200" kern="1200" dirty="0">
                          <a:solidFill>
                            <a:schemeClr val="dk1"/>
                          </a:solidFill>
                          <a:latin typeface="+mn-lt"/>
                          <a:ea typeface="+mn-ea"/>
                          <a:cs typeface="+mn-cs"/>
                        </a:rPr>
                        <a:t>Deputy director of China allergy society</a:t>
                      </a:r>
                    </a:p>
                  </a:txBody>
                  <a:tcPr/>
                </a:tc>
                <a:extLst>
                  <a:ext uri="{0D108BD9-81ED-4DB2-BD59-A6C34878D82A}">
                    <a16:rowId xmlns:a16="http://schemas.microsoft.com/office/drawing/2014/main" val="1286200268"/>
                  </a:ext>
                </a:extLst>
              </a:tr>
              <a:tr h="370840">
                <a:tc>
                  <a:txBody>
                    <a:bodyPr/>
                    <a:lstStyle/>
                    <a:p>
                      <a:r>
                        <a:rPr lang="en-US" sz="1200" dirty="0"/>
                        <a:t>17.50 – 18.05</a:t>
                      </a:r>
                      <a:endParaRPr lang="th-TH" sz="1200" dirty="0"/>
                    </a:p>
                  </a:txBody>
                  <a:tcPr/>
                </a:tc>
                <a:tc>
                  <a:txBody>
                    <a:bodyPr/>
                    <a:lstStyle/>
                    <a:p>
                      <a:r>
                        <a:rPr lang="en-US" sz="1200" kern="1200" dirty="0">
                          <a:solidFill>
                            <a:schemeClr val="dk1"/>
                          </a:solidFill>
                          <a:latin typeface="+mn-lt"/>
                          <a:ea typeface="+mn-ea"/>
                          <a:cs typeface="+mn-cs"/>
                        </a:rPr>
                        <a:t>The role of Nebulized ICS in pediatric asthma : Acute Treatment (15mins)</a:t>
                      </a:r>
                      <a:endParaRPr lang="th-TH" sz="1200" kern="1200" dirty="0">
                        <a:solidFill>
                          <a:schemeClr val="dk1"/>
                        </a:solidFill>
                        <a:latin typeface="+mn-lt"/>
                        <a:ea typeface="+mn-ea"/>
                        <a:cs typeface="+mn-cs"/>
                      </a:endParaRPr>
                    </a:p>
                  </a:txBody>
                  <a:tcPr/>
                </a:tc>
                <a:tc>
                  <a:txBody>
                    <a:bodyPr/>
                    <a:lstStyle/>
                    <a:p>
                      <a:r>
                        <a:rPr lang="sv-SE" sz="1200" kern="1200" dirty="0">
                          <a:solidFill>
                            <a:schemeClr val="dk1"/>
                          </a:solidFill>
                          <a:latin typeface="+mn-lt"/>
                          <a:ea typeface="+mn-ea"/>
                          <a:cs typeface="+mn-cs"/>
                        </a:rPr>
                        <a:t>Asst. Prof. Harutai Kamalaporn, MD</a:t>
                      </a:r>
                    </a:p>
                    <a:p>
                      <a:r>
                        <a:rPr lang="en-US" sz="1200" kern="1200" dirty="0" err="1">
                          <a:solidFill>
                            <a:schemeClr val="dk1"/>
                          </a:solidFill>
                          <a:latin typeface="+mn-lt"/>
                          <a:ea typeface="+mn-ea"/>
                          <a:cs typeface="+mn-cs"/>
                        </a:rPr>
                        <a:t>Ramathibodi</a:t>
                      </a:r>
                      <a:r>
                        <a:rPr lang="en-US" sz="1200" kern="1200" dirty="0">
                          <a:solidFill>
                            <a:schemeClr val="dk1"/>
                          </a:solidFill>
                          <a:latin typeface="+mn-lt"/>
                          <a:ea typeface="+mn-ea"/>
                          <a:cs typeface="+mn-cs"/>
                        </a:rPr>
                        <a:t> Hospital</a:t>
                      </a:r>
                      <a:endParaRPr lang="th-TH" sz="1200" kern="1200" dirty="0">
                        <a:solidFill>
                          <a:schemeClr val="dk1"/>
                        </a:solidFill>
                        <a:latin typeface="+mn-lt"/>
                        <a:ea typeface="+mn-ea"/>
                        <a:cs typeface="+mn-cs"/>
                      </a:endParaRPr>
                    </a:p>
                  </a:txBody>
                  <a:tcPr/>
                </a:tc>
                <a:extLst>
                  <a:ext uri="{0D108BD9-81ED-4DB2-BD59-A6C34878D82A}">
                    <a16:rowId xmlns:a16="http://schemas.microsoft.com/office/drawing/2014/main" val="737987424"/>
                  </a:ext>
                </a:extLst>
              </a:tr>
              <a:tr h="370840">
                <a:tc>
                  <a:txBody>
                    <a:bodyPr/>
                    <a:lstStyle/>
                    <a:p>
                      <a:r>
                        <a:rPr lang="en-US" sz="1200" dirty="0"/>
                        <a:t>18.05 – 18.20</a:t>
                      </a:r>
                      <a:endParaRPr lang="th-TH"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The role of Nebulized ICS in pediatric asthma : Long term Treatment (15mins)</a:t>
                      </a:r>
                      <a:endParaRPr lang="th-TH" sz="1200" kern="1200" dirty="0">
                        <a:solidFill>
                          <a:schemeClr val="dk1"/>
                        </a:solidFill>
                        <a:latin typeface="+mn-lt"/>
                        <a:ea typeface="+mn-ea"/>
                        <a:cs typeface="+mn-cs"/>
                      </a:endParaRPr>
                    </a:p>
                  </a:txBody>
                  <a:tcPr/>
                </a:tc>
                <a:tc>
                  <a:txBody>
                    <a:bodyPr/>
                    <a:lstStyle/>
                    <a:p>
                      <a:r>
                        <a:rPr lang="fr-FR" sz="1200" kern="1200" dirty="0">
                          <a:solidFill>
                            <a:schemeClr val="dk1"/>
                          </a:solidFill>
                          <a:latin typeface="+mn-lt"/>
                          <a:ea typeface="+mn-ea"/>
                          <a:cs typeface="+mn-cs"/>
                        </a:rPr>
                        <a:t>Assoc. Prof. </a:t>
                      </a:r>
                      <a:r>
                        <a:rPr lang="fr-FR" sz="1200" kern="1200" dirty="0" err="1">
                          <a:solidFill>
                            <a:schemeClr val="dk1"/>
                          </a:solidFill>
                          <a:latin typeface="+mn-lt"/>
                          <a:ea typeface="+mn-ea"/>
                          <a:cs typeface="+mn-cs"/>
                        </a:rPr>
                        <a:t>Pantipa</a:t>
                      </a:r>
                      <a:r>
                        <a:rPr lang="fr-FR" sz="1200" kern="1200" dirty="0">
                          <a:solidFill>
                            <a:schemeClr val="dk1"/>
                          </a:solidFill>
                          <a:latin typeface="+mn-lt"/>
                          <a:ea typeface="+mn-ea"/>
                          <a:cs typeface="+mn-cs"/>
                        </a:rPr>
                        <a:t> </a:t>
                      </a:r>
                      <a:r>
                        <a:rPr lang="fr-FR" sz="1200" kern="1200" dirty="0" err="1">
                          <a:solidFill>
                            <a:schemeClr val="dk1"/>
                          </a:solidFill>
                          <a:latin typeface="+mn-lt"/>
                          <a:ea typeface="+mn-ea"/>
                          <a:cs typeface="+mn-cs"/>
                        </a:rPr>
                        <a:t>Chatchatree</a:t>
                      </a:r>
                      <a:r>
                        <a:rPr lang="fr-FR" sz="1200" kern="1200" dirty="0">
                          <a:solidFill>
                            <a:schemeClr val="dk1"/>
                          </a:solidFill>
                          <a:latin typeface="+mn-lt"/>
                          <a:ea typeface="+mn-ea"/>
                          <a:cs typeface="+mn-cs"/>
                        </a:rPr>
                        <a:t>, MD</a:t>
                      </a:r>
                      <a:r>
                        <a:rPr lang="en-US" sz="1200" kern="1200" dirty="0">
                          <a:solidFill>
                            <a:schemeClr val="dk1"/>
                          </a:solidFill>
                          <a:latin typeface="+mn-lt"/>
                          <a:ea typeface="+mn-ea"/>
                          <a:cs typeface="+mn-cs"/>
                        </a:rPr>
                        <a:t>   </a:t>
                      </a:r>
                    </a:p>
                    <a:p>
                      <a:r>
                        <a:rPr lang="en-US" sz="1200" kern="1200" dirty="0" err="1">
                          <a:solidFill>
                            <a:schemeClr val="dk1"/>
                          </a:solidFill>
                          <a:latin typeface="+mn-lt"/>
                          <a:ea typeface="+mn-ea"/>
                          <a:cs typeface="+mn-cs"/>
                        </a:rPr>
                        <a:t>Chulalongkorn</a:t>
                      </a:r>
                      <a:r>
                        <a:rPr lang="en-US" sz="1200" kern="1200" dirty="0">
                          <a:solidFill>
                            <a:schemeClr val="dk1"/>
                          </a:solidFill>
                          <a:latin typeface="+mn-lt"/>
                          <a:ea typeface="+mn-ea"/>
                          <a:cs typeface="+mn-cs"/>
                        </a:rPr>
                        <a:t> Memorial Hospital    </a:t>
                      </a:r>
                      <a:endParaRPr lang="th-TH" sz="1200" kern="1200" dirty="0">
                        <a:solidFill>
                          <a:schemeClr val="dk1"/>
                        </a:solidFill>
                        <a:latin typeface="+mn-lt"/>
                        <a:ea typeface="+mn-ea"/>
                        <a:cs typeface="+mn-cs"/>
                      </a:endParaRPr>
                    </a:p>
                  </a:txBody>
                  <a:tcPr/>
                </a:tc>
                <a:extLst>
                  <a:ext uri="{0D108BD9-81ED-4DB2-BD59-A6C34878D82A}">
                    <a16:rowId xmlns:a16="http://schemas.microsoft.com/office/drawing/2014/main" val="2306974262"/>
                  </a:ext>
                </a:extLst>
              </a:tr>
              <a:tr h="370840">
                <a:tc>
                  <a:txBody>
                    <a:bodyPr/>
                    <a:lstStyle/>
                    <a:p>
                      <a:r>
                        <a:rPr lang="en-US" sz="1200" dirty="0"/>
                        <a:t>18.20 – 18.35</a:t>
                      </a:r>
                      <a:endParaRPr lang="th-TH" sz="1200" dirty="0"/>
                    </a:p>
                  </a:txBody>
                  <a:tcPr/>
                </a:tc>
                <a:tc>
                  <a:txBody>
                    <a:bodyPr/>
                    <a:lstStyle/>
                    <a:p>
                      <a:r>
                        <a:rPr lang="en-US" sz="1200" kern="1200" dirty="0">
                          <a:solidFill>
                            <a:schemeClr val="dk1"/>
                          </a:solidFill>
                          <a:latin typeface="+mn-lt"/>
                          <a:ea typeface="+mn-ea"/>
                          <a:cs typeface="+mn-cs"/>
                        </a:rPr>
                        <a:t>Q&amp;A session with all speakers (15mins)</a:t>
                      </a:r>
                      <a:endParaRPr lang="th-TH" sz="1200" kern="1200" dirty="0">
                        <a:solidFill>
                          <a:schemeClr val="dk1"/>
                        </a:solidFill>
                        <a:latin typeface="+mn-lt"/>
                        <a:ea typeface="+mn-ea"/>
                        <a:cs typeface="+mn-cs"/>
                      </a:endParaRPr>
                    </a:p>
                  </a:txBody>
                  <a:tcPr/>
                </a:tc>
                <a:tc>
                  <a:txBody>
                    <a:bodyPr/>
                    <a:lstStyle/>
                    <a:p>
                      <a:r>
                        <a:rPr lang="en-US" sz="1200" kern="1200" dirty="0">
                          <a:solidFill>
                            <a:schemeClr val="dk1"/>
                          </a:solidFill>
                          <a:latin typeface="+mn-lt"/>
                          <a:ea typeface="+mn-ea"/>
                          <a:cs typeface="+mn-cs"/>
                        </a:rPr>
                        <a:t>All</a:t>
                      </a:r>
                      <a:endParaRPr lang="th-TH" sz="1200" kern="1200" dirty="0">
                        <a:solidFill>
                          <a:schemeClr val="dk1"/>
                        </a:solidFill>
                        <a:latin typeface="+mn-lt"/>
                        <a:ea typeface="+mn-ea"/>
                        <a:cs typeface="+mn-cs"/>
                      </a:endParaRPr>
                    </a:p>
                  </a:txBody>
                  <a:tcPr/>
                </a:tc>
                <a:extLst>
                  <a:ext uri="{0D108BD9-81ED-4DB2-BD59-A6C34878D82A}">
                    <a16:rowId xmlns:a16="http://schemas.microsoft.com/office/drawing/2014/main" val="1599931057"/>
                  </a:ext>
                </a:extLst>
              </a:tr>
            </a:tbl>
          </a:graphicData>
        </a:graphic>
      </p:graphicFrame>
      <p:sp>
        <p:nvSpPr>
          <p:cNvPr id="3" name="Rectangle 2">
            <a:extLst>
              <a:ext uri="{FF2B5EF4-FFF2-40B4-BE49-F238E27FC236}">
                <a16:creationId xmlns:a16="http://schemas.microsoft.com/office/drawing/2014/main" id="{C4DA7637-4742-4EB0-A661-D5A5BD9CD25D}"/>
              </a:ext>
            </a:extLst>
          </p:cNvPr>
          <p:cNvSpPr/>
          <p:nvPr/>
        </p:nvSpPr>
        <p:spPr>
          <a:xfrm>
            <a:off x="237062" y="4593110"/>
            <a:ext cx="3273397" cy="738664"/>
          </a:xfrm>
          <a:prstGeom prst="rect">
            <a:avLst/>
          </a:prstGeom>
        </p:spPr>
        <p:txBody>
          <a:bodyPr wrap="none">
            <a:spAutoFit/>
          </a:bodyPr>
          <a:lstStyle/>
          <a:p>
            <a:r>
              <a:rPr lang="en-US" sz="1400" b="1" dirty="0"/>
              <a:t>Moderator : </a:t>
            </a:r>
            <a:r>
              <a:rPr lang="en-US" sz="1400" dirty="0" err="1"/>
              <a:t>Wasu</a:t>
            </a:r>
            <a:r>
              <a:rPr lang="en-US" sz="1400" dirty="0"/>
              <a:t> </a:t>
            </a:r>
            <a:r>
              <a:rPr lang="en-US" sz="1400" dirty="0" err="1"/>
              <a:t>Kamchaisatian</a:t>
            </a:r>
            <a:r>
              <a:rPr lang="en-US" sz="1400" dirty="0"/>
              <a:t>, MD</a:t>
            </a:r>
          </a:p>
          <a:p>
            <a:r>
              <a:rPr lang="en-US" sz="1400" dirty="0"/>
              <a:t>		   </a:t>
            </a:r>
            <a:r>
              <a:rPr lang="en-US" sz="1100" dirty="0" err="1"/>
              <a:t>Samitivej</a:t>
            </a:r>
            <a:r>
              <a:rPr lang="en-US" sz="1100" dirty="0"/>
              <a:t> Children’s Hospital </a:t>
            </a:r>
            <a:endParaRPr lang="en-US" sz="1400" dirty="0"/>
          </a:p>
          <a:p>
            <a:r>
              <a:rPr lang="en-US" sz="1400" dirty="0"/>
              <a:t> 		</a:t>
            </a:r>
          </a:p>
        </p:txBody>
      </p:sp>
      <p:sp>
        <p:nvSpPr>
          <p:cNvPr id="4" name="Rectangle 3">
            <a:extLst>
              <a:ext uri="{FF2B5EF4-FFF2-40B4-BE49-F238E27FC236}">
                <a16:creationId xmlns:a16="http://schemas.microsoft.com/office/drawing/2014/main" id="{7BF213D5-1049-4B1F-8217-9CBAFB61EE44}"/>
              </a:ext>
            </a:extLst>
          </p:cNvPr>
          <p:cNvSpPr/>
          <p:nvPr/>
        </p:nvSpPr>
        <p:spPr>
          <a:xfrm>
            <a:off x="4314496" y="4623888"/>
            <a:ext cx="4572000" cy="461665"/>
          </a:xfrm>
          <a:prstGeom prst="rect">
            <a:avLst/>
          </a:prstGeom>
        </p:spPr>
        <p:txBody>
          <a:bodyPr>
            <a:spAutoFit/>
          </a:bodyPr>
          <a:lstStyle/>
          <a:p>
            <a:r>
              <a:rPr lang="en-US" sz="1200" dirty="0">
                <a:solidFill>
                  <a:srgbClr val="000000"/>
                </a:solidFill>
                <a:latin typeface="Calibri" panose="020F0502020204030204" pitchFamily="34" charset="0"/>
                <a:ea typeface="Calibri" panose="020F0502020204030204" pitchFamily="34" charset="0"/>
              </a:rPr>
              <a:t>*Dinner special talk for </a:t>
            </a:r>
            <a:r>
              <a:rPr lang="en-US" sz="1200" dirty="0" err="1">
                <a:solidFill>
                  <a:srgbClr val="000000"/>
                </a:solidFill>
                <a:latin typeface="Calibri" panose="020F0502020204030204" pitchFamily="34" charset="0"/>
                <a:ea typeface="Calibri" panose="020F0502020204030204" pitchFamily="34" charset="0"/>
              </a:rPr>
              <a:t>ped</a:t>
            </a:r>
            <a:r>
              <a:rPr lang="en-US" sz="1200" dirty="0">
                <a:solidFill>
                  <a:srgbClr val="000000"/>
                </a:solidFill>
                <a:latin typeface="Calibri" panose="020F0502020204030204" pitchFamily="34" charset="0"/>
                <a:ea typeface="Calibri" panose="020F0502020204030204" pitchFamily="34" charset="0"/>
              </a:rPr>
              <a:t> </a:t>
            </a:r>
            <a:r>
              <a:rPr lang="en-US" sz="1200" dirty="0" err="1">
                <a:solidFill>
                  <a:srgbClr val="000000"/>
                </a:solidFill>
                <a:latin typeface="Calibri" panose="020F0502020204030204" pitchFamily="34" charset="0"/>
                <a:ea typeface="Calibri" panose="020F0502020204030204" pitchFamily="34" charset="0"/>
              </a:rPr>
              <a:t>allergologists</a:t>
            </a:r>
            <a:r>
              <a:rPr lang="en-US" sz="1200" dirty="0">
                <a:solidFill>
                  <a:srgbClr val="000000"/>
                </a:solidFill>
                <a:latin typeface="Calibri" panose="020F0502020204030204" pitchFamily="34" charset="0"/>
                <a:ea typeface="Calibri" panose="020F0502020204030204" pitchFamily="34" charset="0"/>
              </a:rPr>
              <a:t>, </a:t>
            </a:r>
            <a:r>
              <a:rPr lang="en-US" sz="1200" dirty="0" err="1">
                <a:solidFill>
                  <a:srgbClr val="000000"/>
                </a:solidFill>
                <a:latin typeface="Calibri" panose="020F0502020204030204" pitchFamily="34" charset="0"/>
                <a:ea typeface="Calibri" panose="020F0502020204030204" pitchFamily="34" charset="0"/>
              </a:rPr>
              <a:t>ped</a:t>
            </a:r>
            <a:r>
              <a:rPr lang="en-US" sz="1200" dirty="0">
                <a:solidFill>
                  <a:srgbClr val="000000"/>
                </a:solidFill>
                <a:latin typeface="Calibri" panose="020F0502020204030204" pitchFamily="34" charset="0"/>
                <a:ea typeface="Calibri" panose="020F0502020204030204" pitchFamily="34" charset="0"/>
              </a:rPr>
              <a:t> pulmonologist and fellowship in total around 60 persons </a:t>
            </a:r>
            <a:endParaRPr lang="th-TH" sz="1200" dirty="0"/>
          </a:p>
        </p:txBody>
      </p:sp>
    </p:spTree>
    <p:extLst>
      <p:ext uri="{BB962C8B-B14F-4D97-AF65-F5344CB8AC3E}">
        <p14:creationId xmlns:p14="http://schemas.microsoft.com/office/powerpoint/2010/main" val="235236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3</a:t>
            </a:fld>
            <a:endParaRPr lang="en-GB" dirty="0"/>
          </a:p>
        </p:txBody>
      </p:sp>
    </p:spTree>
    <p:extLst>
      <p:ext uri="{BB962C8B-B14F-4D97-AF65-F5344CB8AC3E}">
        <p14:creationId xmlns:p14="http://schemas.microsoft.com/office/powerpoint/2010/main" val="574589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128</TotalTime>
  <Words>204</Words>
  <Application>Microsoft Office PowerPoint</Application>
  <PresentationFormat>On-screen Show (16:9)</PresentationFormat>
  <Paragraphs>38</Paragraphs>
  <Slides>3</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vt:i4>
      </vt:variant>
    </vt:vector>
  </HeadingPairs>
  <TitlesOfParts>
    <vt:vector size="12" baseType="lpstr">
      <vt:lpstr>Arial</vt:lpstr>
      <vt:lpstr>Calibri</vt:lpstr>
      <vt:lpstr>Cordia New</vt:lpstr>
      <vt:lpstr>黑体</vt:lpstr>
      <vt:lpstr>AZ Cover Slide Options</vt:lpstr>
      <vt:lpstr>AZ Divider Slide Options</vt:lpstr>
      <vt:lpstr>AZ Divider Slide Options - Colours</vt:lpstr>
      <vt:lpstr>AZ General Master Slide Options</vt:lpstr>
      <vt:lpstr>think-cell Slide</vt:lpstr>
      <vt:lpstr>Pediatric Asthma Forum:  The role of Nebulized ICS in pediatric asthma</vt:lpstr>
      <vt:lpstr>Agenda  28th November 2017 </vt:lpstr>
      <vt:lpstr>PowerPoint Presentation</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Expert</dc:title>
  <dc:creator>Phanthong, Phanomluck</dc:creator>
  <cp:keywords>16:9</cp:keywords>
  <dc:description>v1.0</dc:description>
  <cp:lastModifiedBy>Phanthong, Phanomluck</cp:lastModifiedBy>
  <cp:revision>21</cp:revision>
  <cp:lastPrinted>2015-02-23T14:12:16Z</cp:lastPrinted>
  <dcterms:created xsi:type="dcterms:W3CDTF">2017-10-20T08:27:59Z</dcterms:created>
  <dcterms:modified xsi:type="dcterms:W3CDTF">2017-10-30T09:33:31Z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