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7"/>
  </p:notesMasterIdLst>
  <p:sldIdLst>
    <p:sldId id="256" r:id="rId2"/>
    <p:sldId id="257" r:id="rId3"/>
    <p:sldId id="286" r:id="rId4"/>
    <p:sldId id="258" r:id="rId5"/>
    <p:sldId id="271" r:id="rId6"/>
  </p:sldIdLst>
  <p:sldSz cx="9144000" cy="6858000" type="screen4x3"/>
  <p:notesSz cx="7099300" cy="10234613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37" autoAdjust="0"/>
    <p:restoredTop sz="82741" autoAdjust="0"/>
  </p:normalViewPr>
  <p:slideViewPr>
    <p:cSldViewPr>
      <p:cViewPr varScale="1">
        <p:scale>
          <a:sx n="94" d="100"/>
          <a:sy n="94" d="100"/>
        </p:scale>
        <p:origin x="-58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4F59C1B-57C4-463D-921B-C78BFFD961D5}" type="doc">
      <dgm:prSet loTypeId="urn:microsoft.com/office/officeart/2005/8/layout/default#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th-TH"/>
        </a:p>
      </dgm:t>
    </dgm:pt>
    <dgm:pt modelId="{8938EF7C-FE5F-45DB-AA88-B7FC163E7F8A}">
      <dgm:prSet phldrT="[ข้อความ]" custT="1"/>
      <dgm:spPr/>
      <dgm:t>
        <a:bodyPr/>
        <a:lstStyle/>
        <a:p>
          <a:r>
            <a:rPr lang="en-US" sz="28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Low FiO</a:t>
          </a:r>
          <a:r>
            <a:rPr lang="en-US" sz="2800" b="1" baseline="-250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</a:t>
          </a:r>
          <a:endParaRPr lang="th-TH" sz="2800" b="1" baseline="-250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F7E1260-6760-46E6-BDA3-2532E697639E}" type="parTrans" cxnId="{924B5ED8-01ED-42C6-B398-3DEC128931CA}">
      <dgm:prSet/>
      <dgm:spPr/>
      <dgm:t>
        <a:bodyPr/>
        <a:lstStyle/>
        <a:p>
          <a:endParaRPr lang="th-TH" sz="2400" b="1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C346029-725D-46BE-8D3D-A4946EDCE8C6}" type="sibTrans" cxnId="{924B5ED8-01ED-42C6-B398-3DEC128931CA}">
      <dgm:prSet/>
      <dgm:spPr/>
      <dgm:t>
        <a:bodyPr/>
        <a:lstStyle/>
        <a:p>
          <a:endParaRPr lang="th-TH" sz="2400" b="1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ADA8D84-A9FD-4DF1-859D-29143D20B85F}">
      <dgm:prSet phldrT="[ข้อความ]" custT="1"/>
      <dgm:spPr/>
      <dgm:t>
        <a:bodyPr/>
        <a:lstStyle/>
        <a:p>
          <a:r>
            <a:rPr lang="en-US" sz="2800" b="1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Hypoventilation</a:t>
          </a:r>
          <a:endParaRPr lang="th-TH" sz="28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04756E1-862E-4532-8425-2D58CE4DB36A}" type="parTrans" cxnId="{898D4C53-073A-459C-8F03-476C1D5C3B35}">
      <dgm:prSet/>
      <dgm:spPr/>
      <dgm:t>
        <a:bodyPr/>
        <a:lstStyle/>
        <a:p>
          <a:endParaRPr lang="th-TH" sz="2400" b="1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9B4E65D-0A7C-4E55-9510-6EA55879B7C9}" type="sibTrans" cxnId="{898D4C53-073A-459C-8F03-476C1D5C3B35}">
      <dgm:prSet/>
      <dgm:spPr/>
      <dgm:t>
        <a:bodyPr/>
        <a:lstStyle/>
        <a:p>
          <a:endParaRPr lang="th-TH" sz="2400" b="1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F588E27-7DEF-4F2F-88FA-CC857E995872}">
      <dgm:prSet phldrT="[ข้อความ]" custT="1"/>
      <dgm:spPr/>
      <dgm:t>
        <a:bodyPr/>
        <a:lstStyle/>
        <a:p>
          <a:r>
            <a:rPr lang="en-US" sz="2800" b="1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Dead space</a:t>
          </a:r>
          <a:endParaRPr lang="th-TH" sz="28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172338C-A616-41F9-80CA-16999EEB49BC}" type="parTrans" cxnId="{1F663A61-D527-4A46-9A20-64383B68D329}">
      <dgm:prSet/>
      <dgm:spPr/>
      <dgm:t>
        <a:bodyPr/>
        <a:lstStyle/>
        <a:p>
          <a:endParaRPr lang="th-TH" sz="2400" b="1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442E8FF-9DB0-4FAB-9CFA-12299E29D4C7}" type="sibTrans" cxnId="{1F663A61-D527-4A46-9A20-64383B68D329}">
      <dgm:prSet/>
      <dgm:spPr/>
      <dgm:t>
        <a:bodyPr/>
        <a:lstStyle/>
        <a:p>
          <a:endParaRPr lang="th-TH" sz="2400" b="1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A6A87A8-277C-426A-B360-59FDF325628B}">
      <dgm:prSet phldrT="[ข้อความ]" custT="1"/>
      <dgm:spPr/>
      <dgm:t>
        <a:bodyPr/>
        <a:lstStyle/>
        <a:p>
          <a:r>
            <a:rPr lang="en-US" sz="2800" b="1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V/Q mismatch</a:t>
          </a:r>
          <a:endParaRPr lang="th-TH" sz="28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1DEC60B-B12D-4BD4-A112-990A63C2ACD8}" type="parTrans" cxnId="{71E4D4AB-D909-42C8-A71F-AB9184385869}">
      <dgm:prSet/>
      <dgm:spPr/>
      <dgm:t>
        <a:bodyPr/>
        <a:lstStyle/>
        <a:p>
          <a:endParaRPr lang="th-TH" sz="2400" b="1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76E1D72-E709-4BC5-AEBA-B92E51C71379}" type="sibTrans" cxnId="{71E4D4AB-D909-42C8-A71F-AB9184385869}">
      <dgm:prSet/>
      <dgm:spPr/>
      <dgm:t>
        <a:bodyPr/>
        <a:lstStyle/>
        <a:p>
          <a:endParaRPr lang="th-TH" sz="2400" b="1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CC6A42E-D124-4295-9818-0A67EED45ABD}">
      <dgm:prSet phldrT="[ข้อความ]" custT="1"/>
      <dgm:spPr/>
      <dgm:t>
        <a:bodyPr/>
        <a:lstStyle/>
        <a:p>
          <a:r>
            <a:rPr lang="en-US" sz="2800" b="1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Shunt</a:t>
          </a:r>
          <a:endParaRPr lang="th-TH" sz="28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71B59C9-B0A7-418F-82C6-BD5A31A804EF}" type="parTrans" cxnId="{E6743FBD-3E77-4090-92A3-7C38C89D848E}">
      <dgm:prSet/>
      <dgm:spPr/>
      <dgm:t>
        <a:bodyPr/>
        <a:lstStyle/>
        <a:p>
          <a:endParaRPr lang="th-TH" sz="2400" b="1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F194652-DDB7-4AEB-B069-30CB08A44A09}" type="sibTrans" cxnId="{E6743FBD-3E77-4090-92A3-7C38C89D848E}">
      <dgm:prSet/>
      <dgm:spPr/>
      <dgm:t>
        <a:bodyPr/>
        <a:lstStyle/>
        <a:p>
          <a:endParaRPr lang="th-TH" sz="2400" b="1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48891A6-2658-4C81-BC41-F462BD63493F}">
      <dgm:prSet phldrT="[ข้อความ]" custT="1"/>
      <dgm:spPr/>
      <dgm:t>
        <a:bodyPr/>
        <a:lstStyle/>
        <a:p>
          <a:r>
            <a:rPr lang="en-US" sz="2800" b="1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Diffusion</a:t>
          </a:r>
          <a:endParaRPr lang="th-TH" sz="28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8F76F0F-E24E-4AF0-BF7F-5BB45C7AC54F}" type="parTrans" cxnId="{3096B181-5604-4782-996B-25050342659C}">
      <dgm:prSet/>
      <dgm:spPr/>
      <dgm:t>
        <a:bodyPr/>
        <a:lstStyle/>
        <a:p>
          <a:endParaRPr lang="th-TH" sz="2400" b="1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296F5A3-D21C-4B99-98E0-64496D2A6944}" type="sibTrans" cxnId="{3096B181-5604-4782-996B-25050342659C}">
      <dgm:prSet/>
      <dgm:spPr/>
      <dgm:t>
        <a:bodyPr/>
        <a:lstStyle/>
        <a:p>
          <a:endParaRPr lang="th-TH" sz="2400" b="1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D03D460-E5B3-431F-9C47-D6CF7451DCB1}" type="pres">
      <dgm:prSet presAssocID="{B4F59C1B-57C4-463D-921B-C78BFFD961D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D3BB8FB8-D424-4EF2-9072-6BA0E3FFBA24}" type="pres">
      <dgm:prSet presAssocID="{8938EF7C-FE5F-45DB-AA88-B7FC163E7F8A}" presName="node" presStyleLbl="node1" presStyleIdx="0" presStyleCnt="6" custScaleX="10910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34230A9-F005-4F35-9559-B5C40254F25F}" type="pres">
      <dgm:prSet presAssocID="{8C346029-725D-46BE-8D3D-A4946EDCE8C6}" presName="sibTrans" presStyleCnt="0"/>
      <dgm:spPr/>
      <dgm:t>
        <a:bodyPr/>
        <a:lstStyle/>
        <a:p>
          <a:endParaRPr lang="th-TH"/>
        </a:p>
      </dgm:t>
    </dgm:pt>
    <dgm:pt modelId="{02DC0500-1356-4E5D-931B-A2C03714824C}" type="pres">
      <dgm:prSet presAssocID="{AADA8D84-A9FD-4DF1-859D-29143D20B85F}" presName="node" presStyleLbl="node1" presStyleIdx="1" presStyleCnt="6" custScaleX="10910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F229B06-982B-4BBD-AAB6-07B65A0ABCE6}" type="pres">
      <dgm:prSet presAssocID="{79B4E65D-0A7C-4E55-9510-6EA55879B7C9}" presName="sibTrans" presStyleCnt="0"/>
      <dgm:spPr/>
      <dgm:t>
        <a:bodyPr/>
        <a:lstStyle/>
        <a:p>
          <a:endParaRPr lang="th-TH"/>
        </a:p>
      </dgm:t>
    </dgm:pt>
    <dgm:pt modelId="{FD3F23C3-B246-4F75-A356-14D84B534FAE}" type="pres">
      <dgm:prSet presAssocID="{448891A6-2658-4C81-BC41-F462BD63493F}" presName="node" presStyleLbl="node1" presStyleIdx="2" presStyleCnt="6" custScaleX="10910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7120252-E41D-4CDD-A148-41A777812E6B}" type="pres">
      <dgm:prSet presAssocID="{D296F5A3-D21C-4B99-98E0-64496D2A6944}" presName="sibTrans" presStyleCnt="0"/>
      <dgm:spPr/>
      <dgm:t>
        <a:bodyPr/>
        <a:lstStyle/>
        <a:p>
          <a:endParaRPr lang="th-TH"/>
        </a:p>
      </dgm:t>
    </dgm:pt>
    <dgm:pt modelId="{782CD3EA-A67C-41C6-8AFE-0A668A9EFBBF}" type="pres">
      <dgm:prSet presAssocID="{4F588E27-7DEF-4F2F-88FA-CC857E995872}" presName="node" presStyleLbl="node1" presStyleIdx="3" presStyleCnt="6" custScaleX="10910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0FD6602-5CB0-4820-BCE5-BCFB530BEFBF}" type="pres">
      <dgm:prSet presAssocID="{4442E8FF-9DB0-4FAB-9CFA-12299E29D4C7}" presName="sibTrans" presStyleCnt="0"/>
      <dgm:spPr/>
      <dgm:t>
        <a:bodyPr/>
        <a:lstStyle/>
        <a:p>
          <a:endParaRPr lang="th-TH"/>
        </a:p>
      </dgm:t>
    </dgm:pt>
    <dgm:pt modelId="{8B4E4D4E-B646-41FC-8771-7269C4FD03DB}" type="pres">
      <dgm:prSet presAssocID="{7A6A87A8-277C-426A-B360-59FDF325628B}" presName="node" presStyleLbl="node1" presStyleIdx="4" presStyleCnt="6" custScaleX="10910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4C7797E-EF52-4214-B563-A333602DD912}" type="pres">
      <dgm:prSet presAssocID="{C76E1D72-E709-4BC5-AEBA-B92E51C71379}" presName="sibTrans" presStyleCnt="0"/>
      <dgm:spPr/>
      <dgm:t>
        <a:bodyPr/>
        <a:lstStyle/>
        <a:p>
          <a:endParaRPr lang="th-TH"/>
        </a:p>
      </dgm:t>
    </dgm:pt>
    <dgm:pt modelId="{0A304FAA-4F13-409D-B5DA-D4E404F3C773}" type="pres">
      <dgm:prSet presAssocID="{FCC6A42E-D124-4295-9818-0A67EED45ABD}" presName="node" presStyleLbl="node1" presStyleIdx="5" presStyleCnt="6" custScaleX="10910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605B8074-50E2-43B9-A27B-062FC452B80E}" type="presOf" srcId="{AADA8D84-A9FD-4DF1-859D-29143D20B85F}" destId="{02DC0500-1356-4E5D-931B-A2C03714824C}" srcOrd="0" destOrd="0" presId="urn:microsoft.com/office/officeart/2005/8/layout/default#1"/>
    <dgm:cxn modelId="{C9F277DD-D04F-4F7D-8945-7814ABD84B0E}" type="presOf" srcId="{FCC6A42E-D124-4295-9818-0A67EED45ABD}" destId="{0A304FAA-4F13-409D-B5DA-D4E404F3C773}" srcOrd="0" destOrd="0" presId="urn:microsoft.com/office/officeart/2005/8/layout/default#1"/>
    <dgm:cxn modelId="{467035CB-81DD-4A2F-AA0B-B9D8B2281C8E}" type="presOf" srcId="{7A6A87A8-277C-426A-B360-59FDF325628B}" destId="{8B4E4D4E-B646-41FC-8771-7269C4FD03DB}" srcOrd="0" destOrd="0" presId="urn:microsoft.com/office/officeart/2005/8/layout/default#1"/>
    <dgm:cxn modelId="{51D97417-03E6-458C-A1FD-1BCCDF693FC3}" type="presOf" srcId="{448891A6-2658-4C81-BC41-F462BD63493F}" destId="{FD3F23C3-B246-4F75-A356-14D84B534FAE}" srcOrd="0" destOrd="0" presId="urn:microsoft.com/office/officeart/2005/8/layout/default#1"/>
    <dgm:cxn modelId="{3096B181-5604-4782-996B-25050342659C}" srcId="{B4F59C1B-57C4-463D-921B-C78BFFD961D5}" destId="{448891A6-2658-4C81-BC41-F462BD63493F}" srcOrd="2" destOrd="0" parTransId="{A8F76F0F-E24E-4AF0-BF7F-5BB45C7AC54F}" sibTransId="{D296F5A3-D21C-4B99-98E0-64496D2A6944}"/>
    <dgm:cxn modelId="{71E4D4AB-D909-42C8-A71F-AB9184385869}" srcId="{B4F59C1B-57C4-463D-921B-C78BFFD961D5}" destId="{7A6A87A8-277C-426A-B360-59FDF325628B}" srcOrd="4" destOrd="0" parTransId="{F1DEC60B-B12D-4BD4-A112-990A63C2ACD8}" sibTransId="{C76E1D72-E709-4BC5-AEBA-B92E51C71379}"/>
    <dgm:cxn modelId="{7F4F4615-0D10-4C35-8996-41156B5F5250}" type="presOf" srcId="{8938EF7C-FE5F-45DB-AA88-B7FC163E7F8A}" destId="{D3BB8FB8-D424-4EF2-9072-6BA0E3FFBA24}" srcOrd="0" destOrd="0" presId="urn:microsoft.com/office/officeart/2005/8/layout/default#1"/>
    <dgm:cxn modelId="{1F663A61-D527-4A46-9A20-64383B68D329}" srcId="{B4F59C1B-57C4-463D-921B-C78BFFD961D5}" destId="{4F588E27-7DEF-4F2F-88FA-CC857E995872}" srcOrd="3" destOrd="0" parTransId="{6172338C-A616-41F9-80CA-16999EEB49BC}" sibTransId="{4442E8FF-9DB0-4FAB-9CFA-12299E29D4C7}"/>
    <dgm:cxn modelId="{924B5ED8-01ED-42C6-B398-3DEC128931CA}" srcId="{B4F59C1B-57C4-463D-921B-C78BFFD961D5}" destId="{8938EF7C-FE5F-45DB-AA88-B7FC163E7F8A}" srcOrd="0" destOrd="0" parTransId="{4F7E1260-6760-46E6-BDA3-2532E697639E}" sibTransId="{8C346029-725D-46BE-8D3D-A4946EDCE8C6}"/>
    <dgm:cxn modelId="{49EDC953-E484-4A38-8A24-378EA2C38AB1}" type="presOf" srcId="{4F588E27-7DEF-4F2F-88FA-CC857E995872}" destId="{782CD3EA-A67C-41C6-8AFE-0A668A9EFBBF}" srcOrd="0" destOrd="0" presId="urn:microsoft.com/office/officeart/2005/8/layout/default#1"/>
    <dgm:cxn modelId="{E6743FBD-3E77-4090-92A3-7C38C89D848E}" srcId="{B4F59C1B-57C4-463D-921B-C78BFFD961D5}" destId="{FCC6A42E-D124-4295-9818-0A67EED45ABD}" srcOrd="5" destOrd="0" parTransId="{A71B59C9-B0A7-418F-82C6-BD5A31A804EF}" sibTransId="{0F194652-DDB7-4AEB-B069-30CB08A44A09}"/>
    <dgm:cxn modelId="{898D4C53-073A-459C-8F03-476C1D5C3B35}" srcId="{B4F59C1B-57C4-463D-921B-C78BFFD961D5}" destId="{AADA8D84-A9FD-4DF1-859D-29143D20B85F}" srcOrd="1" destOrd="0" parTransId="{704756E1-862E-4532-8425-2D58CE4DB36A}" sibTransId="{79B4E65D-0A7C-4E55-9510-6EA55879B7C9}"/>
    <dgm:cxn modelId="{E396189D-04EA-4DC7-BB9F-FC0E6D57D115}" type="presOf" srcId="{B4F59C1B-57C4-463D-921B-C78BFFD961D5}" destId="{ED03D460-E5B3-431F-9C47-D6CF7451DCB1}" srcOrd="0" destOrd="0" presId="urn:microsoft.com/office/officeart/2005/8/layout/default#1"/>
    <dgm:cxn modelId="{6E6D2A67-F354-440E-9C16-09F609923154}" type="presParOf" srcId="{ED03D460-E5B3-431F-9C47-D6CF7451DCB1}" destId="{D3BB8FB8-D424-4EF2-9072-6BA0E3FFBA24}" srcOrd="0" destOrd="0" presId="urn:microsoft.com/office/officeart/2005/8/layout/default#1"/>
    <dgm:cxn modelId="{32C3D476-FAE0-471D-82A6-9D4431AC6A39}" type="presParOf" srcId="{ED03D460-E5B3-431F-9C47-D6CF7451DCB1}" destId="{034230A9-F005-4F35-9559-B5C40254F25F}" srcOrd="1" destOrd="0" presId="urn:microsoft.com/office/officeart/2005/8/layout/default#1"/>
    <dgm:cxn modelId="{58E79FF9-EAB4-47F1-B698-1A5A7627801E}" type="presParOf" srcId="{ED03D460-E5B3-431F-9C47-D6CF7451DCB1}" destId="{02DC0500-1356-4E5D-931B-A2C03714824C}" srcOrd="2" destOrd="0" presId="urn:microsoft.com/office/officeart/2005/8/layout/default#1"/>
    <dgm:cxn modelId="{C551CCD6-49B5-4A7F-94AF-4DB5E17BA12C}" type="presParOf" srcId="{ED03D460-E5B3-431F-9C47-D6CF7451DCB1}" destId="{CF229B06-982B-4BBD-AAB6-07B65A0ABCE6}" srcOrd="3" destOrd="0" presId="urn:microsoft.com/office/officeart/2005/8/layout/default#1"/>
    <dgm:cxn modelId="{9631B3F3-C719-4668-B27A-62ED84DFFAD5}" type="presParOf" srcId="{ED03D460-E5B3-431F-9C47-D6CF7451DCB1}" destId="{FD3F23C3-B246-4F75-A356-14D84B534FAE}" srcOrd="4" destOrd="0" presId="urn:microsoft.com/office/officeart/2005/8/layout/default#1"/>
    <dgm:cxn modelId="{FF8B8E30-E300-46D8-B43F-ACA9DBAD57AE}" type="presParOf" srcId="{ED03D460-E5B3-431F-9C47-D6CF7451DCB1}" destId="{87120252-E41D-4CDD-A148-41A777812E6B}" srcOrd="5" destOrd="0" presId="urn:microsoft.com/office/officeart/2005/8/layout/default#1"/>
    <dgm:cxn modelId="{6B0F5B65-4278-47C0-B6D0-B3FA99D57AFE}" type="presParOf" srcId="{ED03D460-E5B3-431F-9C47-D6CF7451DCB1}" destId="{782CD3EA-A67C-41C6-8AFE-0A668A9EFBBF}" srcOrd="6" destOrd="0" presId="urn:microsoft.com/office/officeart/2005/8/layout/default#1"/>
    <dgm:cxn modelId="{5C75D434-080A-41A7-B648-B4BB15234643}" type="presParOf" srcId="{ED03D460-E5B3-431F-9C47-D6CF7451DCB1}" destId="{40FD6602-5CB0-4820-BCE5-BCFB530BEFBF}" srcOrd="7" destOrd="0" presId="urn:microsoft.com/office/officeart/2005/8/layout/default#1"/>
    <dgm:cxn modelId="{C8C0F2C7-3377-4B65-BDF4-115D17633E5C}" type="presParOf" srcId="{ED03D460-E5B3-431F-9C47-D6CF7451DCB1}" destId="{8B4E4D4E-B646-41FC-8771-7269C4FD03DB}" srcOrd="8" destOrd="0" presId="urn:microsoft.com/office/officeart/2005/8/layout/default#1"/>
    <dgm:cxn modelId="{21D43F79-F55F-4B94-8EFF-C53AE82A2212}" type="presParOf" srcId="{ED03D460-E5B3-431F-9C47-D6CF7451DCB1}" destId="{34C7797E-EF52-4214-B563-A333602DD912}" srcOrd="9" destOrd="0" presId="urn:microsoft.com/office/officeart/2005/8/layout/default#1"/>
    <dgm:cxn modelId="{49EE6022-06F9-438D-BE87-271CEDC37038}" type="presParOf" srcId="{ED03D460-E5B3-431F-9C47-D6CF7451DCB1}" destId="{0A304FAA-4F13-409D-B5DA-D4E404F3C773}" srcOrd="1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BB8FB8-D424-4EF2-9072-6BA0E3FFBA24}">
      <dsp:nvSpPr>
        <dsp:cNvPr id="0" name=""/>
        <dsp:cNvSpPr/>
      </dsp:nvSpPr>
      <dsp:spPr>
        <a:xfrm>
          <a:off x="4650" y="724552"/>
          <a:ext cx="2582312" cy="142008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Low FiO</a:t>
          </a:r>
          <a:r>
            <a:rPr lang="en-US" sz="2800" b="1" kern="1200" baseline="-250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</a:t>
          </a:r>
          <a:endParaRPr lang="th-TH" sz="2800" b="1" kern="1200" baseline="-250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650" y="724552"/>
        <a:ext cx="2582312" cy="1420088"/>
      </dsp:txXfrm>
    </dsp:sp>
    <dsp:sp modelId="{02DC0500-1356-4E5D-931B-A2C03714824C}">
      <dsp:nvSpPr>
        <dsp:cNvPr id="0" name=""/>
        <dsp:cNvSpPr/>
      </dsp:nvSpPr>
      <dsp:spPr>
        <a:xfrm>
          <a:off x="2823643" y="724552"/>
          <a:ext cx="2582312" cy="1420088"/>
        </a:xfrm>
        <a:prstGeom prst="rect">
          <a:avLst/>
        </a:prstGeom>
        <a:solidFill>
          <a:schemeClr val="accent5">
            <a:hueOff val="-1986775"/>
            <a:satOff val="7962"/>
            <a:lumOff val="172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Hypoventilation</a:t>
          </a:r>
          <a:endParaRPr lang="th-TH" sz="28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823643" y="724552"/>
        <a:ext cx="2582312" cy="1420088"/>
      </dsp:txXfrm>
    </dsp:sp>
    <dsp:sp modelId="{FD3F23C3-B246-4F75-A356-14D84B534FAE}">
      <dsp:nvSpPr>
        <dsp:cNvPr id="0" name=""/>
        <dsp:cNvSpPr/>
      </dsp:nvSpPr>
      <dsp:spPr>
        <a:xfrm>
          <a:off x="5642637" y="724552"/>
          <a:ext cx="2582312" cy="1420088"/>
        </a:xfrm>
        <a:prstGeom prst="rect">
          <a:avLst/>
        </a:prstGeom>
        <a:solidFill>
          <a:schemeClr val="accent5">
            <a:hueOff val="-3973551"/>
            <a:satOff val="15924"/>
            <a:lumOff val="345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Diffusion</a:t>
          </a:r>
          <a:endParaRPr lang="th-TH" sz="28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642637" y="724552"/>
        <a:ext cx="2582312" cy="1420088"/>
      </dsp:txXfrm>
    </dsp:sp>
    <dsp:sp modelId="{782CD3EA-A67C-41C6-8AFE-0A668A9EFBBF}">
      <dsp:nvSpPr>
        <dsp:cNvPr id="0" name=""/>
        <dsp:cNvSpPr/>
      </dsp:nvSpPr>
      <dsp:spPr>
        <a:xfrm>
          <a:off x="4650" y="2381322"/>
          <a:ext cx="2582312" cy="1420088"/>
        </a:xfrm>
        <a:prstGeom prst="rect">
          <a:avLst/>
        </a:prstGeom>
        <a:solidFill>
          <a:schemeClr val="accent5">
            <a:hueOff val="-5960326"/>
            <a:satOff val="23887"/>
            <a:lumOff val="517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Dead space</a:t>
          </a:r>
          <a:endParaRPr lang="th-TH" sz="28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650" y="2381322"/>
        <a:ext cx="2582312" cy="1420088"/>
      </dsp:txXfrm>
    </dsp:sp>
    <dsp:sp modelId="{8B4E4D4E-B646-41FC-8771-7269C4FD03DB}">
      <dsp:nvSpPr>
        <dsp:cNvPr id="0" name=""/>
        <dsp:cNvSpPr/>
      </dsp:nvSpPr>
      <dsp:spPr>
        <a:xfrm>
          <a:off x="2823643" y="2381322"/>
          <a:ext cx="2582312" cy="1420088"/>
        </a:xfrm>
        <a:prstGeom prst="rect">
          <a:avLst/>
        </a:prstGeom>
        <a:solidFill>
          <a:schemeClr val="accent5">
            <a:hueOff val="-7947101"/>
            <a:satOff val="31849"/>
            <a:lumOff val="690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V/Q mismatch</a:t>
          </a:r>
          <a:endParaRPr lang="th-TH" sz="28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823643" y="2381322"/>
        <a:ext cx="2582312" cy="1420088"/>
      </dsp:txXfrm>
    </dsp:sp>
    <dsp:sp modelId="{0A304FAA-4F13-409D-B5DA-D4E404F3C773}">
      <dsp:nvSpPr>
        <dsp:cNvPr id="0" name=""/>
        <dsp:cNvSpPr/>
      </dsp:nvSpPr>
      <dsp:spPr>
        <a:xfrm>
          <a:off x="5642637" y="2381322"/>
          <a:ext cx="2582312" cy="1420088"/>
        </a:xfrm>
        <a:prstGeom prst="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Shunt</a:t>
          </a:r>
          <a:endParaRPr lang="th-TH" sz="28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642637" y="2381322"/>
        <a:ext cx="2582312" cy="14200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EE41FD17-8EDF-4BD1-ABE0-937320DE70DE}" type="datetimeFigureOut">
              <a:rPr lang="th-TH" smtClean="0"/>
              <a:pPr/>
              <a:t>22/07/58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64D22A61-26CE-4D93-82A9-77D8D3DF5F88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32286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D22A61-26CE-4D93-82A9-77D8D3DF5F88}" type="slidenum">
              <a:rPr lang="th-TH" smtClean="0"/>
              <a:pPr/>
              <a:t>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648300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Respiratory failure </a:t>
            </a:r>
            <a:r>
              <a:rPr lang="th-TH" dirty="0" smtClean="0"/>
              <a:t>แบ่งเป็น</a:t>
            </a:r>
            <a:r>
              <a:rPr lang="th-TH" baseline="0" dirty="0" smtClean="0"/>
              <a:t> </a:t>
            </a:r>
            <a:r>
              <a:rPr lang="en-US" baseline="0" dirty="0" smtClean="0"/>
              <a:t>Hypoxemic respiratory failure </a:t>
            </a:r>
            <a:r>
              <a:rPr lang="th-TH" baseline="0" dirty="0" smtClean="0"/>
              <a:t>และ </a:t>
            </a:r>
            <a:r>
              <a:rPr lang="en-US" baseline="0" dirty="0" err="1" smtClean="0"/>
              <a:t>Hypercapnic</a:t>
            </a:r>
            <a:r>
              <a:rPr lang="en-US" baseline="0" dirty="0" smtClean="0"/>
              <a:t> respiratory failure</a:t>
            </a:r>
          </a:p>
          <a:p>
            <a:r>
              <a:rPr lang="th-TH" baseline="0" dirty="0" smtClean="0"/>
              <a:t>โดยที่ การหายใจเข้าด้วยปริมาณออกซิเจนที่ลดลง เช่นอยู่ที่สูง จะเป็นสาเหตุของ </a:t>
            </a:r>
            <a:r>
              <a:rPr lang="en-US" baseline="0" dirty="0" smtClean="0"/>
              <a:t>hypoxemia </a:t>
            </a:r>
            <a:r>
              <a:rPr lang="th-TH" baseline="0" dirty="0" smtClean="0"/>
              <a:t>ได้</a:t>
            </a:r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D22A61-26CE-4D93-82A9-77D8D3DF5F88}" type="slidenum">
              <a:rPr lang="th-TH" smtClean="0"/>
              <a:pPr/>
              <a:t>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09451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26419-2F92-44EA-BBF4-CED1DB851D20}" type="datetimeFigureOut">
              <a:rPr lang="th-TH" smtClean="0"/>
              <a:pPr/>
              <a:t>22/07/58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0CAA5-93E1-4F42-98F4-FAA8C1F34CA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41859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26419-2F92-44EA-BBF4-CED1DB851D20}" type="datetimeFigureOut">
              <a:rPr lang="th-TH" smtClean="0"/>
              <a:pPr/>
              <a:t>22/07/58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0CAA5-93E1-4F42-98F4-FAA8C1F34CA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43408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26419-2F92-44EA-BBF4-CED1DB851D20}" type="datetimeFigureOut">
              <a:rPr lang="th-TH" smtClean="0"/>
              <a:pPr/>
              <a:t>22/07/58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0CAA5-93E1-4F42-98F4-FAA8C1F34CA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4632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26419-2F92-44EA-BBF4-CED1DB851D20}" type="datetimeFigureOut">
              <a:rPr lang="th-TH" smtClean="0"/>
              <a:pPr/>
              <a:t>22/07/58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0CAA5-93E1-4F42-98F4-FAA8C1F34CA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18586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26419-2F92-44EA-BBF4-CED1DB851D20}" type="datetimeFigureOut">
              <a:rPr lang="th-TH" smtClean="0"/>
              <a:pPr/>
              <a:t>22/07/58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0CAA5-93E1-4F42-98F4-FAA8C1F34CA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89971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26419-2F92-44EA-BBF4-CED1DB851D20}" type="datetimeFigureOut">
              <a:rPr lang="th-TH" smtClean="0"/>
              <a:pPr/>
              <a:t>22/07/58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0CAA5-93E1-4F42-98F4-FAA8C1F34CA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4460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26419-2F92-44EA-BBF4-CED1DB851D20}" type="datetimeFigureOut">
              <a:rPr lang="th-TH" smtClean="0"/>
              <a:pPr/>
              <a:t>22/07/58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0CAA5-93E1-4F42-98F4-FAA8C1F34CA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99318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26419-2F92-44EA-BBF4-CED1DB851D20}" type="datetimeFigureOut">
              <a:rPr lang="th-TH" smtClean="0"/>
              <a:pPr/>
              <a:t>22/07/58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0CAA5-93E1-4F42-98F4-FAA8C1F34CA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06215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26419-2F92-44EA-BBF4-CED1DB851D20}" type="datetimeFigureOut">
              <a:rPr lang="th-TH" smtClean="0"/>
              <a:pPr/>
              <a:t>22/07/58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0CAA5-93E1-4F42-98F4-FAA8C1F34CA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81271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26419-2F92-44EA-BBF4-CED1DB851D20}" type="datetimeFigureOut">
              <a:rPr lang="th-TH" smtClean="0"/>
              <a:pPr/>
              <a:t>22/07/58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0CAA5-93E1-4F42-98F4-FAA8C1F34CA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74071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26419-2F92-44EA-BBF4-CED1DB851D20}" type="datetimeFigureOut">
              <a:rPr lang="th-TH" smtClean="0"/>
              <a:pPr/>
              <a:t>22/07/58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0CAA5-93E1-4F42-98F4-FAA8C1F34CA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31373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D26419-2F92-44EA-BBF4-CED1DB851D20}" type="datetimeFigureOut">
              <a:rPr lang="th-TH" smtClean="0"/>
              <a:pPr/>
              <a:t>22/07/58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50CAA5-93E1-4F42-98F4-FAA8C1F34CA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25358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emrems.com/2013/01/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2267744" y="1700808"/>
            <a:ext cx="6172200" cy="18943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Pediatric Respiratory Failure : Case demonstration, Pathophysiology review</a:t>
            </a:r>
            <a:endParaRPr lang="th-TH" b="1" dirty="0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2504256" y="4653136"/>
            <a:ext cx="6172200" cy="1217730"/>
          </a:xfrm>
        </p:spPr>
        <p:txBody>
          <a:bodyPr>
            <a:normAutofit/>
          </a:bodyPr>
          <a:lstStyle/>
          <a:p>
            <a:pPr algn="r"/>
            <a:r>
              <a:rPr lang="th-TH" b="1" i="1" dirty="0" err="1" smtClean="0">
                <a:solidFill>
                  <a:schemeClr val="tx1"/>
                </a:solidFill>
              </a:rPr>
              <a:t>ร.ท</a:t>
            </a:r>
            <a:r>
              <a:rPr lang="th-TH" b="1" i="1" dirty="0" smtClean="0">
                <a:solidFill>
                  <a:schemeClr val="tx1"/>
                </a:solidFill>
              </a:rPr>
              <a:t>.นพ.วิศรุต การุญ</a:t>
            </a:r>
            <a:r>
              <a:rPr lang="th-TH" b="1" i="1" dirty="0" err="1" smtClean="0">
                <a:solidFill>
                  <a:schemeClr val="tx1"/>
                </a:solidFill>
              </a:rPr>
              <a:t>บุญญานันท์</a:t>
            </a:r>
            <a:endParaRPr lang="th-TH" b="1" i="1" dirty="0" smtClean="0">
              <a:solidFill>
                <a:schemeClr val="tx1"/>
              </a:solidFill>
            </a:endParaRPr>
          </a:p>
          <a:p>
            <a:pPr algn="r"/>
            <a:r>
              <a:rPr lang="th-TH" b="1" i="1" dirty="0" smtClean="0">
                <a:solidFill>
                  <a:schemeClr val="tx1"/>
                </a:solidFill>
              </a:rPr>
              <a:t>รพ.ภูมิพลอดุลยเดช</a:t>
            </a:r>
            <a:endParaRPr lang="th-TH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0989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7-month-old boy</a:t>
            </a: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Fever, rhinorrhea 4 days</a:t>
            </a:r>
          </a:p>
          <a:p>
            <a:r>
              <a:rPr lang="en-US" dirty="0" smtClean="0"/>
              <a:t>Dyspnea 2 days</a:t>
            </a:r>
          </a:p>
          <a:p>
            <a:r>
              <a:rPr lang="en-US" dirty="0"/>
              <a:t>HR 150 bpm, RR 52/min, BP 104/84 mmHg, </a:t>
            </a:r>
            <a:r>
              <a:rPr lang="en-US" dirty="0" smtClean="0"/>
              <a:t>SpO</a:t>
            </a:r>
            <a:r>
              <a:rPr lang="en-US" baseline="-25000" dirty="0" smtClean="0"/>
              <a:t>2</a:t>
            </a:r>
            <a:r>
              <a:rPr lang="en-US" dirty="0" smtClean="0"/>
              <a:t> 92</a:t>
            </a:r>
            <a:r>
              <a:rPr lang="en-US" dirty="0"/>
              <a:t>% </a:t>
            </a:r>
            <a:r>
              <a:rPr lang="en-US" dirty="0" smtClean="0"/>
              <a:t>room air. </a:t>
            </a:r>
          </a:p>
          <a:p>
            <a:r>
              <a:rPr lang="en-US" dirty="0" smtClean="0"/>
              <a:t>Intercostal </a:t>
            </a:r>
            <a:r>
              <a:rPr lang="en-US" dirty="0"/>
              <a:t>and subcostal </a:t>
            </a:r>
            <a:r>
              <a:rPr lang="en-US" dirty="0" smtClean="0"/>
              <a:t>retraction</a:t>
            </a:r>
          </a:p>
          <a:p>
            <a:r>
              <a:rPr lang="en-US" dirty="0" smtClean="0"/>
              <a:t>bilateral </a:t>
            </a:r>
            <a:r>
              <a:rPr lang="en-US" dirty="0"/>
              <a:t>wheezing. </a:t>
            </a:r>
            <a:endParaRPr lang="en-US" dirty="0" smtClean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58728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ตัวแทนเนื้อหา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94" t="12393" b="5164"/>
          <a:stretch/>
        </p:blipFill>
        <p:spPr>
          <a:xfrm>
            <a:off x="827584" y="673692"/>
            <a:ext cx="4244127" cy="4555508"/>
          </a:xfrm>
        </p:spPr>
      </p:pic>
      <p:sp>
        <p:nvSpPr>
          <p:cNvPr id="5" name="TextBox 4"/>
          <p:cNvSpPr txBox="1"/>
          <p:nvPr/>
        </p:nvSpPr>
        <p:spPr>
          <a:xfrm>
            <a:off x="611560" y="5229200"/>
            <a:ext cx="4752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dirty="0" smtClean="0"/>
              <a:t>ที่มา </a:t>
            </a:r>
            <a:r>
              <a:rPr lang="en-US" sz="2400" dirty="0" smtClean="0"/>
              <a:t>: </a:t>
            </a:r>
            <a:r>
              <a:rPr lang="en-US" sz="2400" dirty="0">
                <a:hlinkClick r:id="rId4"/>
              </a:rPr>
              <a:t>http://emrems.com/2013/01/</a:t>
            </a:r>
            <a:r>
              <a:rPr lang="en-US" sz="2400" dirty="0"/>
              <a:t> </a:t>
            </a:r>
            <a:endParaRPr lang="th-TH" sz="2400" dirty="0"/>
          </a:p>
          <a:p>
            <a:endParaRPr lang="th-TH" sz="2400" dirty="0"/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5364088" y="1916832"/>
            <a:ext cx="36358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 err="1"/>
              <a:t>CxR</a:t>
            </a:r>
            <a:r>
              <a:rPr lang="en-US" dirty="0"/>
              <a:t> : </a:t>
            </a:r>
            <a:r>
              <a:rPr lang="en-US" dirty="0" err="1"/>
              <a:t>peribronchial</a:t>
            </a:r>
            <a:r>
              <a:rPr lang="en-US" dirty="0"/>
              <a:t> cuffing and slight hyperinflation, suggestive of viral pneumonia. </a:t>
            </a:r>
            <a:endParaRPr lang="en-US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 smtClean="0"/>
              <a:t>RSV </a:t>
            </a:r>
            <a:r>
              <a:rPr lang="en-US" dirty="0"/>
              <a:t>positive.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195736" y="2060848"/>
            <a:ext cx="18722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chemeClr val="bg1">
                    <a:lumMod val="50000"/>
                  </a:schemeClr>
                </a:solidFill>
              </a:rPr>
              <a:t>TPRC</a:t>
            </a:r>
            <a:endParaRPr lang="th-TH" sz="60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7488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After oxygen therapy</a:t>
            </a: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8075240" cy="45259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Agitated, flushing, </a:t>
            </a:r>
          </a:p>
          <a:p>
            <a:r>
              <a:rPr lang="en-US" dirty="0" smtClean="0"/>
              <a:t>HR </a:t>
            </a:r>
            <a:r>
              <a:rPr lang="en-US" dirty="0"/>
              <a:t>168, RR 68/min, </a:t>
            </a:r>
            <a:r>
              <a:rPr lang="en-US" dirty="0" smtClean="0"/>
              <a:t>SpO</a:t>
            </a:r>
            <a:r>
              <a:rPr lang="en-US" baseline="-25000" dirty="0" smtClean="0"/>
              <a:t>2</a:t>
            </a:r>
            <a:r>
              <a:rPr lang="en-US" dirty="0" smtClean="0"/>
              <a:t> 92</a:t>
            </a:r>
            <a:r>
              <a:rPr lang="en-US" dirty="0"/>
              <a:t>% on 3 L of </a:t>
            </a:r>
            <a:r>
              <a:rPr lang="en-US" dirty="0" smtClean="0"/>
              <a:t>oxygen </a:t>
            </a:r>
            <a:r>
              <a:rPr lang="en-US" dirty="0" err="1"/>
              <a:t>canula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Increased </a:t>
            </a:r>
            <a:r>
              <a:rPr lang="en-US" dirty="0"/>
              <a:t>work of breathing, nasal flaring, grunting, head bobbing, and significant retraction. </a:t>
            </a:r>
            <a:endParaRPr lang="en-US" dirty="0" smtClean="0"/>
          </a:p>
          <a:p>
            <a:r>
              <a:rPr lang="en-US" dirty="0" smtClean="0"/>
              <a:t>Transfer </a:t>
            </a:r>
            <a:r>
              <a:rPr lang="en-US" dirty="0"/>
              <a:t>to ICU ; ABG : pH 7.16, PaCO</a:t>
            </a:r>
            <a:r>
              <a:rPr lang="en-US" baseline="-25000" dirty="0"/>
              <a:t>2</a:t>
            </a:r>
            <a:r>
              <a:rPr lang="en-US" dirty="0"/>
              <a:t> 70 mmHg. </a:t>
            </a:r>
            <a:r>
              <a:rPr lang="en-US" dirty="0" smtClean="0"/>
              <a:t>PaO</a:t>
            </a:r>
            <a:r>
              <a:rPr lang="en-US" baseline="-25000" dirty="0" smtClean="0"/>
              <a:t>2</a:t>
            </a:r>
            <a:r>
              <a:rPr lang="en-US" dirty="0" smtClean="0"/>
              <a:t> 70 mmHg</a:t>
            </a:r>
            <a:endParaRPr lang="th-TH" dirty="0" smtClean="0"/>
          </a:p>
          <a:p>
            <a:r>
              <a:rPr lang="th-TH" dirty="0" smtClean="0"/>
              <a:t>ได้รับ</a:t>
            </a:r>
            <a:r>
              <a:rPr lang="th-TH" dirty="0"/>
              <a:t>การใส่ท่อช่วยหายใจและเครื่องช่วยหายใจ</a:t>
            </a:r>
          </a:p>
        </p:txBody>
      </p:sp>
    </p:spTree>
    <p:extLst>
      <p:ext uri="{BB962C8B-B14F-4D97-AF65-F5344CB8AC3E}">
        <p14:creationId xmlns:p14="http://schemas.microsoft.com/office/powerpoint/2010/main" val="2390879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773832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Pathophysiology of Respiratory failure</a:t>
            </a:r>
            <a:endParaRPr lang="th-TH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902299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68751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721</TotalTime>
  <Words>186</Words>
  <Application>Microsoft Office PowerPoint</Application>
  <PresentationFormat>On-screen Show (4:3)</PresentationFormat>
  <Paragraphs>30</Paragraphs>
  <Slides>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ชุดรูปแบบของ Office</vt:lpstr>
      <vt:lpstr>Pediatric Respiratory Failure : Case demonstration, Pathophysiology review</vt:lpstr>
      <vt:lpstr>7-month-old boy</vt:lpstr>
      <vt:lpstr>PowerPoint Presentation</vt:lpstr>
      <vt:lpstr>After oxygen therapy</vt:lpstr>
      <vt:lpstr>Pathophysiology of Respiratory failure</vt:lpstr>
    </vt:vector>
  </TitlesOfParts>
  <Company>100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Pediatric Respiratory Failure : Case demonstration, Pathophysiology review</dc:title>
  <dc:creator>100G</dc:creator>
  <cp:lastModifiedBy>Siriraj Hospital</cp:lastModifiedBy>
  <cp:revision>43</cp:revision>
  <cp:lastPrinted>2015-07-22T11:28:20Z</cp:lastPrinted>
  <dcterms:created xsi:type="dcterms:W3CDTF">2015-03-15T12:41:05Z</dcterms:created>
  <dcterms:modified xsi:type="dcterms:W3CDTF">2015-07-22T11:29:10Z</dcterms:modified>
</cp:coreProperties>
</file>